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8"/>
  </p:notesMasterIdLst>
  <p:handoutMasterIdLst>
    <p:handoutMasterId r:id="rId49"/>
  </p:handoutMasterIdLst>
  <p:sldIdLst>
    <p:sldId id="330" r:id="rId2"/>
    <p:sldId id="411" r:id="rId3"/>
    <p:sldId id="412" r:id="rId4"/>
    <p:sldId id="413" r:id="rId5"/>
    <p:sldId id="468" r:id="rId6"/>
    <p:sldId id="414" r:id="rId7"/>
    <p:sldId id="499" r:id="rId8"/>
    <p:sldId id="415" r:id="rId9"/>
    <p:sldId id="416" r:id="rId10"/>
    <p:sldId id="417" r:id="rId11"/>
    <p:sldId id="419" r:id="rId12"/>
    <p:sldId id="469" r:id="rId13"/>
    <p:sldId id="421" r:id="rId14"/>
    <p:sldId id="422" r:id="rId15"/>
    <p:sldId id="423" r:id="rId16"/>
    <p:sldId id="500" r:id="rId17"/>
    <p:sldId id="501" r:id="rId18"/>
    <p:sldId id="426" r:id="rId19"/>
    <p:sldId id="428" r:id="rId20"/>
    <p:sldId id="429" r:id="rId21"/>
    <p:sldId id="431" r:id="rId22"/>
    <p:sldId id="430" r:id="rId23"/>
    <p:sldId id="432" r:id="rId24"/>
    <p:sldId id="478" r:id="rId25"/>
    <p:sldId id="434" r:id="rId26"/>
    <p:sldId id="471" r:id="rId27"/>
    <p:sldId id="502" r:id="rId28"/>
    <p:sldId id="435" r:id="rId29"/>
    <p:sldId id="436" r:id="rId30"/>
    <p:sldId id="437" r:id="rId31"/>
    <p:sldId id="516" r:id="rId32"/>
    <p:sldId id="503" r:id="rId33"/>
    <p:sldId id="526" r:id="rId34"/>
    <p:sldId id="491" r:id="rId35"/>
    <p:sldId id="492" r:id="rId36"/>
    <p:sldId id="496" r:id="rId37"/>
    <p:sldId id="497" r:id="rId38"/>
    <p:sldId id="498" r:id="rId39"/>
    <p:sldId id="527" r:id="rId40"/>
    <p:sldId id="511" r:id="rId41"/>
    <p:sldId id="512" r:id="rId42"/>
    <p:sldId id="528" r:id="rId43"/>
    <p:sldId id="513" r:id="rId44"/>
    <p:sldId id="529" r:id="rId45"/>
    <p:sldId id="530" r:id="rId46"/>
    <p:sldId id="467" r:id="rId4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94635"/>
  </p:normalViewPr>
  <p:slideViewPr>
    <p:cSldViewPr snapToGrid="0">
      <p:cViewPr varScale="1">
        <p:scale>
          <a:sx n="71" d="100"/>
          <a:sy n="71" d="100"/>
        </p:scale>
        <p:origin x="1374" y="5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BCFB357-A457-418B-BC82-12A779287133}"/>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4AC72817-56C5-4C77-BF6F-D63723000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0AE2D-A5CC-BC76-C5A7-8EBBD72D6F7F}"/>
            </a:ext>
          </a:extLst>
        </p:cNvPr>
        <p:cNvGrpSpPr/>
        <p:nvPr/>
      </p:nvGrpSpPr>
      <p:grpSpPr>
        <a:xfrm>
          <a:off x="0" y="0"/>
          <a:ext cx="0" cy="0"/>
          <a:chOff x="0" y="0"/>
          <a:chExt cx="0" cy="0"/>
        </a:xfrm>
      </p:grpSpPr>
      <p:sp>
        <p:nvSpPr>
          <p:cNvPr id="70658" name="Rectangle 2">
            <a:extLst>
              <a:ext uri="{FF2B5EF4-FFF2-40B4-BE49-F238E27FC236}">
                <a16:creationId xmlns:a16="http://schemas.microsoft.com/office/drawing/2014/main" id="{A5692DAC-F605-2C32-9363-0BC9E844D61F}"/>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71E6C5-D3E3-65CD-A5FD-C34ABBCB1C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011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DE85D-E2F4-9930-4C90-3DEF76770189}"/>
            </a:ext>
          </a:extLst>
        </p:cNvPr>
        <p:cNvGrpSpPr/>
        <p:nvPr/>
      </p:nvGrpSpPr>
      <p:grpSpPr>
        <a:xfrm>
          <a:off x="0" y="0"/>
          <a:ext cx="0" cy="0"/>
          <a:chOff x="0" y="0"/>
          <a:chExt cx="0" cy="0"/>
        </a:xfrm>
      </p:grpSpPr>
      <p:sp>
        <p:nvSpPr>
          <p:cNvPr id="101378" name="Rectangle 2">
            <a:extLst>
              <a:ext uri="{FF2B5EF4-FFF2-40B4-BE49-F238E27FC236}">
                <a16:creationId xmlns:a16="http://schemas.microsoft.com/office/drawing/2014/main" id="{B16BFFAC-961B-394A-642C-9C6ECE9D9F09}"/>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C6FCD067-F8EA-0EAB-0CB2-6B7AAFFE61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89222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876AE-8449-E742-CEB4-8705C7E4573E}"/>
            </a:ext>
          </a:extLst>
        </p:cNvPr>
        <p:cNvGrpSpPr/>
        <p:nvPr/>
      </p:nvGrpSpPr>
      <p:grpSpPr>
        <a:xfrm>
          <a:off x="0" y="0"/>
          <a:ext cx="0" cy="0"/>
          <a:chOff x="0" y="0"/>
          <a:chExt cx="0" cy="0"/>
        </a:xfrm>
      </p:grpSpPr>
      <p:sp>
        <p:nvSpPr>
          <p:cNvPr id="114690" name="Rectangle 2">
            <a:extLst>
              <a:ext uri="{FF2B5EF4-FFF2-40B4-BE49-F238E27FC236}">
                <a16:creationId xmlns:a16="http://schemas.microsoft.com/office/drawing/2014/main" id="{D5845876-09CE-A465-CCD7-126D74608A61}"/>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A89E769B-2251-CAD8-AC97-50E16CE58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347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FF86F-9BB8-4F65-8B28-81759E0E0444}"/>
            </a:ext>
          </a:extLst>
        </p:cNvPr>
        <p:cNvGrpSpPr/>
        <p:nvPr/>
      </p:nvGrpSpPr>
      <p:grpSpPr>
        <a:xfrm>
          <a:off x="0" y="0"/>
          <a:ext cx="0" cy="0"/>
          <a:chOff x="0" y="0"/>
          <a:chExt cx="0" cy="0"/>
        </a:xfrm>
      </p:grpSpPr>
      <p:sp>
        <p:nvSpPr>
          <p:cNvPr id="116738" name="Rectangle 2">
            <a:extLst>
              <a:ext uri="{FF2B5EF4-FFF2-40B4-BE49-F238E27FC236}">
                <a16:creationId xmlns:a16="http://schemas.microsoft.com/office/drawing/2014/main" id="{071B673D-792D-B21A-0F72-FF9A8458D87F}"/>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3EB3954C-DA37-D7AF-89A2-AE9FB4C7F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7775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9064E-FBBA-978E-3D08-9377EF8F9C60}"/>
            </a:ext>
          </a:extLst>
        </p:cNvPr>
        <p:cNvGrpSpPr/>
        <p:nvPr/>
      </p:nvGrpSpPr>
      <p:grpSpPr>
        <a:xfrm>
          <a:off x="0" y="0"/>
          <a:ext cx="0" cy="0"/>
          <a:chOff x="0" y="0"/>
          <a:chExt cx="0" cy="0"/>
        </a:xfrm>
      </p:grpSpPr>
      <p:sp>
        <p:nvSpPr>
          <p:cNvPr id="116738" name="Rectangle 2">
            <a:extLst>
              <a:ext uri="{FF2B5EF4-FFF2-40B4-BE49-F238E27FC236}">
                <a16:creationId xmlns:a16="http://schemas.microsoft.com/office/drawing/2014/main" id="{E194CBCC-62D2-403B-6EEE-516DAAF4F5A5}"/>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740C011D-4921-6F70-A1D2-93B1586B9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8532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790575" y="1233488"/>
            <a:ext cx="77438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4.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en-US" altLang="en-US"/>
              <a:t>Chapter 3:  Processes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eaLnBrk="1" hangingPunct="1"/>
            <a:r>
              <a:rPr lang="en-US" altLang="en-US" dirty="0"/>
              <a:t>Process Control Block (PCB)</a:t>
            </a:r>
          </a:p>
        </p:txBody>
      </p:sp>
      <p:sp>
        <p:nvSpPr>
          <p:cNvPr id="22531" name="Rectangle 3">
            <a:extLst>
              <a:ext uri="{FF2B5EF4-FFF2-40B4-BE49-F238E27FC236}">
                <a16:creationId xmlns:a16="http://schemas.microsoft.com/office/drawing/2014/main" id="{DEEAF946-6112-4200-8913-ED1F42CE1EF2}"/>
              </a:ext>
            </a:extLst>
          </p:cNvPr>
          <p:cNvSpPr>
            <a:spLocks noGrp="1" noChangeArrowheads="1"/>
          </p:cNvSpPr>
          <p:nvPr>
            <p:ph type="body" idx="1"/>
          </p:nvPr>
        </p:nvSpPr>
        <p:spPr>
          <a:xfrm>
            <a:off x="849991" y="1823222"/>
            <a:ext cx="5616122" cy="4417927"/>
          </a:xfrm>
        </p:spPr>
        <p:txBody>
          <a:bodyPr/>
          <a:lstStyle/>
          <a:p>
            <a:r>
              <a:rPr lang="en-US" altLang="en-US" sz="1700" dirty="0"/>
              <a:t>Process state – running, waiting, etc.</a:t>
            </a:r>
          </a:p>
          <a:p>
            <a:r>
              <a:rPr lang="en-US" altLang="en-US" sz="1700" dirty="0"/>
              <a:t>Program counter – location of instruction to next execute</a:t>
            </a:r>
          </a:p>
          <a:p>
            <a:r>
              <a:rPr lang="en-US" altLang="en-US" sz="1700" dirty="0"/>
              <a:t>CPU registers – contents of all process-centric registers</a:t>
            </a:r>
          </a:p>
          <a:p>
            <a:r>
              <a:rPr lang="en-US" altLang="en-US" sz="1700" dirty="0"/>
              <a:t>CPU scheduling information- priorities, scheduling queue pointers</a:t>
            </a:r>
          </a:p>
          <a:p>
            <a:r>
              <a:rPr lang="en-US" altLang="en-US" sz="1700" dirty="0"/>
              <a:t>Memory-management information – memory allocated to the process</a:t>
            </a:r>
          </a:p>
          <a:p>
            <a:r>
              <a:rPr lang="en-US" altLang="en-US" sz="1700" dirty="0"/>
              <a:t>Accounting information – CPU used, clock time elapsed since start, time limits</a:t>
            </a:r>
          </a:p>
          <a:p>
            <a:r>
              <a:rPr lang="en-US" altLang="en-US" sz="1700" dirty="0"/>
              <a:t>I/O status information – I/O devices allocated to process, list of open files</a:t>
            </a:r>
          </a:p>
          <a:p>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729" y="2121125"/>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519650-4D5E-45C9-BCF6-B2C0554D33E2}"/>
              </a:ext>
            </a:extLst>
          </p:cNvPr>
          <p:cNvSpPr txBox="1"/>
          <p:nvPr/>
        </p:nvSpPr>
        <p:spPr>
          <a:xfrm>
            <a:off x="769490" y="1110345"/>
            <a:ext cx="6874095" cy="923330"/>
          </a:xfrm>
          <a:prstGeom prst="rect">
            <a:avLst/>
          </a:prstGeom>
          <a:noFill/>
        </p:spPr>
        <p:txBody>
          <a:bodyPr wrap="square" rtlCol="0">
            <a:spAutoFit/>
          </a:bodyPr>
          <a:lstStyle/>
          <a:p>
            <a:r>
              <a:rPr lang="en-US" altLang="en-US" sz="1700" dirty="0"/>
              <a:t>Information associated with each process(also called </a:t>
            </a:r>
            <a:r>
              <a:rPr kumimoji="1" lang="en-US" altLang="en-US" b="1" dirty="0">
                <a:solidFill>
                  <a:srgbClr val="006699"/>
                </a:solidFill>
                <a:latin typeface="+mj-lt"/>
              </a:rPr>
              <a:t>task</a:t>
            </a:r>
            <a:r>
              <a:rPr lang="en-US" altLang="en-US" sz="1700" b="1" dirty="0">
                <a:solidFill>
                  <a:srgbClr val="3366FF"/>
                </a:solidFill>
              </a:rPr>
              <a:t> </a:t>
            </a:r>
            <a:r>
              <a:rPr kumimoji="1" lang="en-US" altLang="en-US" b="1" dirty="0">
                <a:solidFill>
                  <a:srgbClr val="006699"/>
                </a:solidFill>
                <a:latin typeface="+mj-lt"/>
              </a:rPr>
              <a:t>control</a:t>
            </a:r>
            <a:r>
              <a:rPr lang="en-US" altLang="en-US" sz="1700" b="1" dirty="0">
                <a:solidFill>
                  <a:srgbClr val="3366FF"/>
                </a:solidFill>
              </a:rPr>
              <a:t> </a:t>
            </a:r>
            <a:r>
              <a:rPr kumimoji="1" lang="en-US" altLang="en-US" b="1" dirty="0">
                <a:solidFill>
                  <a:srgbClr val="006699"/>
                </a:solidFill>
                <a:latin typeface="+mj-lt"/>
              </a:rPr>
              <a:t>block</a:t>
            </a:r>
            <a:r>
              <a:rPr lang="en-US" altLang="en-US" sz="1700" dirty="0"/>
              <a:t>)</a:t>
            </a:r>
          </a:p>
          <a:p>
            <a:pPr>
              <a:buFont typeface="Monotype Sorts" pitchFamily="-84" charset="2"/>
              <a:buNone/>
            </a:pPr>
            <a:r>
              <a:rPr lang="en-US" altLang="en-US" dirty="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1"/>
            <a:ext cx="7116536" cy="4013652"/>
          </a:xfrm>
        </p:spPr>
        <p:txBody>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4075113"/>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820738" y="1119417"/>
            <a:ext cx="6456362" cy="3839445"/>
          </a:xfrm>
        </p:spPr>
        <p:txBody>
          <a:bodyPr/>
          <a:lstStyle/>
          <a:p>
            <a:r>
              <a:rPr lang="en-US" altLang="en-US" b="1" kern="1200" dirty="0">
                <a:solidFill>
                  <a:srgbClr val="006699"/>
                </a:solidFill>
                <a:latin typeface="+mj-lt"/>
                <a:cs typeface="+mn-cs"/>
              </a:rPr>
              <a:t>Process</a:t>
            </a:r>
            <a:r>
              <a:rPr lang="en-US" altLang="en-US" b="1" dirty="0">
                <a:solidFill>
                  <a:srgbClr val="3366FF"/>
                </a:solidFill>
              </a:rPr>
              <a:t> </a:t>
            </a:r>
            <a:r>
              <a:rPr lang="en-US" altLang="en-US" b="1" kern="1200" dirty="0">
                <a:solidFill>
                  <a:srgbClr val="006699"/>
                </a:solidFill>
                <a:latin typeface="+mj-lt"/>
                <a:cs typeface="+mn-cs"/>
              </a:rPr>
              <a:t>scheduler</a:t>
            </a:r>
            <a:r>
              <a:rPr lang="en-US" altLang="en-US" b="1" dirty="0">
                <a:solidFill>
                  <a:srgbClr val="3366FF"/>
                </a:solidFill>
              </a:rPr>
              <a:t> </a:t>
            </a:r>
            <a:r>
              <a:rPr lang="en-US" altLang="en-US" dirty="0"/>
              <a:t>selects among available processes for next execution on CPU core</a:t>
            </a:r>
          </a:p>
          <a:p>
            <a:r>
              <a:rPr lang="en-US" altLang="en-US" dirty="0"/>
              <a:t>Goal -- Maximize CPU use, quickly switch processes onto CPU core</a:t>
            </a:r>
          </a:p>
          <a:p>
            <a:r>
              <a:rPr lang="en-US" altLang="en-US" dirty="0"/>
              <a:t>Maintains </a:t>
            </a:r>
            <a:r>
              <a:rPr lang="en-US" altLang="en-US" b="1" kern="1200" dirty="0">
                <a:solidFill>
                  <a:srgbClr val="006699"/>
                </a:solidFill>
                <a:latin typeface="+mj-lt"/>
                <a:cs typeface="+mn-cs"/>
              </a:rPr>
              <a:t>scheduling</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of processes</a:t>
            </a:r>
          </a:p>
          <a:p>
            <a:pPr lvl="1"/>
            <a:r>
              <a:rPr lang="en-US" altLang="en-US" b="1" kern="1200" dirty="0">
                <a:solidFill>
                  <a:srgbClr val="006699"/>
                </a:solidFill>
                <a:latin typeface="+mj-lt"/>
                <a:cs typeface="+mn-cs"/>
              </a:rPr>
              <a:t>Ready</a:t>
            </a:r>
            <a:r>
              <a:rPr lang="en-US" altLang="en-US" b="1" dirty="0">
                <a:solidFill>
                  <a:srgbClr val="3366FF"/>
                </a:solidFill>
              </a:rPr>
              <a:t> </a:t>
            </a:r>
            <a:r>
              <a:rPr lang="en-US" altLang="en-US" b="1" kern="1200" dirty="0">
                <a:solidFill>
                  <a:srgbClr val="006699"/>
                </a:solidFill>
                <a:latin typeface="+mj-lt"/>
                <a:cs typeface="+mn-cs"/>
              </a:rPr>
              <a:t>queue</a:t>
            </a:r>
            <a:r>
              <a:rPr lang="en-US" altLang="en-US" b="1" dirty="0">
                <a:solidFill>
                  <a:srgbClr val="3366FF"/>
                </a:solidFill>
              </a:rPr>
              <a:t> </a:t>
            </a:r>
            <a:r>
              <a:rPr lang="en-US" altLang="en-US" dirty="0"/>
              <a:t>– set of all processes residing in main memory, ready and waiting to execute</a:t>
            </a:r>
          </a:p>
          <a:p>
            <a:pPr lvl="1"/>
            <a:r>
              <a:rPr lang="en-US" altLang="en-US" b="1" kern="1200" dirty="0">
                <a:solidFill>
                  <a:srgbClr val="006699"/>
                </a:solidFill>
                <a:latin typeface="+mj-lt"/>
                <a:cs typeface="+mn-cs"/>
              </a:rPr>
              <a:t>Wait</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 set of processes waiting for an event (i.e., I/O)</a:t>
            </a:r>
          </a:p>
          <a:p>
            <a:pPr lvl="1"/>
            <a:r>
              <a:rPr lang="en-US" altLang="en-US" dirty="0"/>
              <a:t>Processes migrate among the various queues</a:t>
            </a:r>
          </a:p>
          <a:p>
            <a:pPr marL="0" indent="0">
              <a:buNone/>
            </a:pP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863725"/>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en-US" altLang="en-US"/>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1897063"/>
            <a:ext cx="522922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1278542" y="979488"/>
            <a:ext cx="685395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A </a:t>
            </a:r>
            <a:r>
              <a:rPr kumimoji="0" lang="en-US" altLang="en-US" b="1" dirty="0">
                <a:latin typeface="Verdana" panose="020B0604030504040204" pitchFamily="34" charset="0"/>
              </a:rPr>
              <a:t>context switch </a:t>
            </a:r>
            <a:r>
              <a:rPr kumimoji="0" lang="en-US" altLang="en-US" dirty="0">
                <a:latin typeface="Verdana" panose="020B0604030504040204" pitchFamily="34" charset="0"/>
              </a:rPr>
              <a:t>occurs when the CPU  switches from one process to another.</a:t>
            </a: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083" y="1780486"/>
            <a:ext cx="5185155"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854076" y="1108075"/>
            <a:ext cx="6648693" cy="4413494"/>
          </a:xfrm>
        </p:spPr>
        <p:txBody>
          <a:bodyPr/>
          <a:lstStyle/>
          <a:p>
            <a:r>
              <a:rPr lang="en-US" altLang="en-US" dirty="0"/>
              <a:t>When CPU switches to another process, the system must </a:t>
            </a:r>
            <a:r>
              <a:rPr lang="en-US" altLang="en-US" b="1" kern="1200" dirty="0">
                <a:solidFill>
                  <a:srgbClr val="006699"/>
                </a:solidFill>
                <a:latin typeface="+mj-lt"/>
                <a:cs typeface="+mn-cs"/>
              </a:rPr>
              <a:t>save</a:t>
            </a:r>
            <a:r>
              <a:rPr lang="en-US" altLang="en-US" b="1" dirty="0">
                <a:solidFill>
                  <a:srgbClr val="3366FF"/>
                </a:solidFill>
              </a:rPr>
              <a:t> </a:t>
            </a:r>
            <a:r>
              <a:rPr lang="en-US" altLang="en-US" b="1" kern="1200" dirty="0">
                <a:solidFill>
                  <a:srgbClr val="006699"/>
                </a:solidFill>
                <a:latin typeface="+mj-lt"/>
                <a:cs typeface="+mn-cs"/>
              </a:rPr>
              <a:t>the</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of the old process and load the </a:t>
            </a:r>
            <a:r>
              <a:rPr lang="en-US" altLang="en-US" b="1" kern="1200" dirty="0">
                <a:solidFill>
                  <a:srgbClr val="006699"/>
                </a:solidFill>
                <a:latin typeface="+mj-lt"/>
                <a:cs typeface="+mn-cs"/>
              </a:rPr>
              <a:t>saved</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for the new process via a </a:t>
            </a:r>
            <a:r>
              <a:rPr lang="en-US" altLang="en-US" b="1" kern="1200" dirty="0">
                <a:solidFill>
                  <a:srgbClr val="006699"/>
                </a:solidFill>
                <a:latin typeface="+mj-lt"/>
                <a:cs typeface="+mn-cs"/>
              </a:rPr>
              <a:t>context</a:t>
            </a:r>
            <a:r>
              <a:rPr lang="en-US" altLang="en-US" b="1" dirty="0">
                <a:solidFill>
                  <a:srgbClr val="3366FF"/>
                </a:solidFill>
              </a:rPr>
              <a:t> </a:t>
            </a:r>
            <a:r>
              <a:rPr lang="en-US" altLang="en-US" b="1" kern="1200" dirty="0">
                <a:solidFill>
                  <a:srgbClr val="006699"/>
                </a:solidFill>
                <a:latin typeface="+mj-lt"/>
                <a:cs typeface="+mn-cs"/>
              </a:rPr>
              <a:t>switch</a:t>
            </a:r>
          </a:p>
          <a:p>
            <a:r>
              <a:rPr lang="en-US" altLang="en-US" b="1" kern="1200" dirty="0">
                <a:solidFill>
                  <a:srgbClr val="006699"/>
                </a:solidFill>
                <a:latin typeface="+mj-lt"/>
                <a:cs typeface="+mn-cs"/>
              </a:rPr>
              <a:t>Context</a:t>
            </a:r>
            <a:r>
              <a:rPr lang="en-US" altLang="en-US" b="1" dirty="0">
                <a:solidFill>
                  <a:srgbClr val="3366FF"/>
                </a:solidFill>
              </a:rPr>
              <a:t> </a:t>
            </a:r>
            <a:r>
              <a:rPr lang="en-US" altLang="en-US" dirty="0"/>
              <a:t>of a process represented in the PCB</a:t>
            </a:r>
          </a:p>
          <a:p>
            <a:r>
              <a:rPr lang="en-US" altLang="en-US" dirty="0"/>
              <a:t>Context-switch time is pure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819150" y="111370"/>
            <a:ext cx="8229600" cy="576263"/>
          </a:xfrm>
        </p:spPr>
        <p:txBody>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838200" y="1122363"/>
            <a:ext cx="7359650" cy="4448175"/>
          </a:xfrm>
        </p:spPr>
        <p:txBody>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en-US" altLang="en-US"/>
              <a:t>Operations on Processes</a:t>
            </a:r>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801688" y="1149350"/>
            <a:ext cx="7791450" cy="3822700"/>
          </a:xfrm>
        </p:spPr>
        <p:txBody>
          <a:bodyPr/>
          <a:lstStyle/>
          <a:p>
            <a:r>
              <a:rPr lang="en-US" altLang="en-US" dirty="0"/>
              <a:t>Process Concept</a:t>
            </a:r>
          </a:p>
          <a:p>
            <a:r>
              <a:rPr lang="en-US" altLang="en-US" dirty="0"/>
              <a:t>Process Scheduling</a:t>
            </a:r>
          </a:p>
          <a:p>
            <a:r>
              <a:rPr lang="en-US" altLang="en-US" dirty="0"/>
              <a:t>Operations on Processes</a:t>
            </a:r>
          </a:p>
          <a:p>
            <a:r>
              <a:rPr lang="en-US" altLang="en-US" dirty="0"/>
              <a:t>Interprocess Communication</a:t>
            </a:r>
          </a:p>
          <a:p>
            <a:r>
              <a:rPr lang="en-US" altLang="en-US" dirty="0"/>
              <a:t>IPC in Shared-Memory Systems</a:t>
            </a:r>
          </a:p>
          <a:p>
            <a:r>
              <a:rPr lang="en-US" altLang="en-US" dirty="0"/>
              <a:t>IPC in Message-Passing Systems</a:t>
            </a:r>
          </a:p>
          <a:p>
            <a:r>
              <a:rPr lang="en-US" altLang="en-US" dirty="0"/>
              <a:t>Examples of IPC Systems</a:t>
            </a:r>
          </a:p>
          <a:p>
            <a:r>
              <a:rPr lang="en-US" altLang="en-US" dirty="0"/>
              <a:t>Communication in Client-Server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en-US" altLang="en-US" dirty="0"/>
              <a:t>Process Creation</a:t>
            </a:r>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854075" y="1169988"/>
            <a:ext cx="6824540" cy="4984627"/>
          </a:xfrm>
        </p:spPr>
        <p:txBody>
          <a:bodyPr/>
          <a:lstStyle/>
          <a:p>
            <a:r>
              <a:rPr lang="en-US" altLang="en-US" b="1" dirty="0">
                <a:solidFill>
                  <a:srgbClr val="006699"/>
                </a:solidFill>
                <a:latin typeface="+mj-lt"/>
              </a:rPr>
              <a:t>Parent</a:t>
            </a:r>
            <a:r>
              <a:rPr lang="en-US" altLang="en-US" b="1" dirty="0"/>
              <a:t> </a:t>
            </a:r>
            <a:r>
              <a:rPr lang="en-US" altLang="en-US" dirty="0"/>
              <a:t>process create </a:t>
            </a:r>
            <a:r>
              <a:rPr lang="en-US" altLang="en-US" b="1" dirty="0">
                <a:solidFill>
                  <a:srgbClr val="006699"/>
                </a:solidFill>
                <a:latin typeface="+mj-lt"/>
              </a:rPr>
              <a:t>children</a:t>
            </a:r>
            <a:r>
              <a:rPr lang="en-US" altLang="en-US" b="1" dirty="0"/>
              <a:t> </a:t>
            </a:r>
            <a:r>
              <a:rPr lang="en-US" altLang="en-US" dirty="0"/>
              <a:t>processes, which, in turn create other processes, forming a </a:t>
            </a:r>
            <a:r>
              <a:rPr lang="en-US" altLang="en-US" b="1" dirty="0">
                <a:solidFill>
                  <a:srgbClr val="006699"/>
                </a:solidFill>
                <a:latin typeface="+mj-lt"/>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identifier</a:t>
            </a:r>
            <a:r>
              <a:rPr lang="en-US" altLang="en-US" b="1" dirty="0">
                <a:solidFill>
                  <a:srgbClr val="3366FF"/>
                </a:solidFill>
              </a:rPr>
              <a:t> </a:t>
            </a:r>
            <a:r>
              <a:rPr lang="en-US" altLang="en-US" dirty="0"/>
              <a:t>(</a:t>
            </a:r>
            <a:r>
              <a:rPr lang="en-US" altLang="en-US" b="1" dirty="0">
                <a:solidFill>
                  <a:srgbClr val="006699"/>
                </a:solidFill>
                <a:latin typeface="+mj-lt"/>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811213" y="1060450"/>
            <a:ext cx="7800975" cy="5627688"/>
          </a:xfrm>
        </p:spPr>
        <p:txBody>
          <a:bodyPr/>
          <a:lstStyle/>
          <a:p>
            <a:r>
              <a:rPr lang="en-US" altLang="en-US" dirty="0"/>
              <a:t>Address space</a:t>
            </a:r>
          </a:p>
          <a:p>
            <a:pPr lvl="1"/>
            <a:r>
              <a:rPr lang="en-US" altLang="en-US" dirty="0"/>
              <a:t>Child duplicate of parent</a:t>
            </a:r>
          </a:p>
          <a:p>
            <a:pPr lvl="1"/>
            <a:r>
              <a:rPr lang="en-US" altLang="en-US" dirty="0"/>
              <a:t>Child has a program loaded into it</a:t>
            </a:r>
          </a:p>
          <a:p>
            <a:r>
              <a:rPr lang="en-US" altLang="en-US"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a:t>
            </a:r>
            <a:r>
              <a:rPr lang="en-US" altLang="en-US" dirty="0"/>
              <a:t>system call used after a </a:t>
            </a:r>
            <a:r>
              <a:rPr lang="en-US" altLang="en-US" sz="2000" b="1" dirty="0">
                <a:solidFill>
                  <a:srgbClr val="000000"/>
                </a:solidFill>
                <a:latin typeface="Courier New" panose="02070309020205020404" pitchFamily="49" charset="0"/>
              </a:rPr>
              <a:t>fork()</a:t>
            </a:r>
            <a:r>
              <a:rPr lang="en-US" altLang="en-US" sz="2000" dirty="0"/>
              <a:t> </a:t>
            </a:r>
            <a:r>
              <a:rPr lang="en-US" altLang="en-US" dirty="0"/>
              <a:t>to replace the process</a:t>
            </a:r>
            <a:r>
              <a:rPr lang="ja-JP" altLang="en-US" dirty="0"/>
              <a:t>’</a:t>
            </a:r>
            <a:r>
              <a:rPr lang="en-US" altLang="ja-JP" dirty="0"/>
              <a:t> memory space with a new program</a:t>
            </a:r>
          </a:p>
          <a:p>
            <a:pPr lvl="1"/>
            <a:r>
              <a:rPr lang="en-US" altLang="en-US" dirty="0"/>
              <a:t>Parent process calls </a:t>
            </a:r>
            <a:r>
              <a:rPr lang="en-US" altLang="en-US" sz="2000" b="1" dirty="0">
                <a:latin typeface="Courier New" panose="02070309020205020404" pitchFamily="49" charset="0"/>
              </a:rPr>
              <a:t>wait()</a:t>
            </a:r>
            <a:r>
              <a:rPr lang="en-US" altLang="en-US"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5013" y="4392613"/>
            <a:ext cx="5746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en-US" altLang="en-US"/>
              <a:t>A Tree of Processes in Linux</a:t>
            </a:r>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138" y="969963"/>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963613"/>
            <a:ext cx="43656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en-US" altLang="en-US"/>
              <a:t>Process Termination</a:t>
            </a:r>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820738" y="1127981"/>
            <a:ext cx="7303354" cy="4463927"/>
          </a:xfrm>
        </p:spPr>
        <p:txBody>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en-US" altLang="en-US" dirty="0"/>
              <a:t>Process Termination</a:t>
            </a:r>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855908" y="781417"/>
            <a:ext cx="7033724" cy="4787045"/>
          </a:xfrm>
        </p:spPr>
        <p:txBody>
          <a:bodyPr/>
          <a:lstStyle/>
          <a:p>
            <a:pPr marL="457200" lvl="1" indent="0">
              <a:buNone/>
            </a:pPr>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1455123" y="119918"/>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819150" y="1100968"/>
            <a:ext cx="7743825" cy="4530725"/>
          </a:xfrm>
        </p:spPr>
        <p:txBody>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en-US" altLang="en-US" sz="2800" dirty="0" err="1"/>
              <a:t>Multiprocess</a:t>
            </a:r>
            <a:r>
              <a:rPr lang="en-US" altLang="en-US" sz="2800" dirty="0"/>
              <a:t>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4478752"/>
          </a:xfrm>
        </p:spPr>
        <p:txBody>
          <a:bodyPr/>
          <a:lstStyle/>
          <a:p>
            <a:r>
              <a:rPr lang="en-US" altLang="en-US" dirty="0"/>
              <a:t>Many web browsers ran as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b="1" dirty="0">
                <a:solidFill>
                  <a:srgbClr val="006699"/>
                </a:solidFill>
                <a:latin typeface="+mj-lt"/>
              </a:rPr>
              <a:t>Browser</a:t>
            </a:r>
            <a:r>
              <a:rPr lang="en-US" altLang="en-US" dirty="0"/>
              <a:t> process manages user interface, disk and network I/O</a:t>
            </a:r>
          </a:p>
          <a:p>
            <a:pPr lvl="1"/>
            <a:r>
              <a:rPr lang="en-US" altLang="en-US" b="1" dirty="0">
                <a:solidFill>
                  <a:srgbClr val="006699"/>
                </a:solidFill>
                <a:latin typeface="+mj-lt"/>
              </a:rPr>
              <a:t>Renderer</a:t>
            </a:r>
            <a:r>
              <a:rPr lang="en-US" altLang="en-US" dirty="0"/>
              <a:t> process renders web pages, deals with HTML, </a:t>
            </a:r>
            <a:r>
              <a:rPr lang="en-US" altLang="en-US" dirty="0" err="1"/>
              <a:t>Javascript</a:t>
            </a:r>
            <a:r>
              <a:rPr lang="en-US" altLang="en-US" dirty="0"/>
              <a:t>. A new renderer created for each website opened</a:t>
            </a:r>
          </a:p>
          <a:p>
            <a:pPr lvl="2"/>
            <a:r>
              <a:rPr lang="en-US" altLang="en-US" dirty="0"/>
              <a:t>Runs in </a:t>
            </a:r>
            <a:r>
              <a:rPr lang="en-US" altLang="en-US" b="1" dirty="0">
                <a:solidFill>
                  <a:srgbClr val="006699"/>
                </a:solidFill>
                <a:latin typeface="+mj-lt"/>
              </a:rPr>
              <a:t>sandbox</a:t>
            </a:r>
            <a:r>
              <a:rPr lang="en-US" altLang="en-US" dirty="0"/>
              <a:t> restricting disk and network I/O, minimizing effect of security exploits</a:t>
            </a:r>
          </a:p>
          <a:p>
            <a:pPr lvl="1"/>
            <a:r>
              <a:rPr lang="en-US" altLang="en-US" b="1" dirty="0">
                <a:solidFill>
                  <a:srgbClr val="006699"/>
                </a:solidFill>
                <a:latin typeface="+mj-lt"/>
              </a:rPr>
              <a:t>Plug-in</a:t>
            </a:r>
            <a:r>
              <a:rPr lang="en-US" altLang="en-US" b="1" dirty="0">
                <a:solidFill>
                  <a:srgbClr val="3366FF"/>
                </a:solidFill>
              </a:rPr>
              <a:t> </a:t>
            </a:r>
            <a:r>
              <a:rPr lang="en-US" altLang="en-US" dirty="0"/>
              <a:t>process for each type of plug-in</a:t>
            </a:r>
          </a:p>
          <a:p>
            <a:pPr lvl="1"/>
            <a:endParaRPr lang="en-US" altLang="en-US" dirty="0"/>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7949" y="4591123"/>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en-US" altLang="en-US" dirty="0"/>
              <a:t>Interprocess Communication</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811213" y="1154113"/>
            <a:ext cx="7675562" cy="4530725"/>
          </a:xfrm>
        </p:spPr>
        <p:txBody>
          <a:bodyPr/>
          <a:lstStyle/>
          <a:p>
            <a:r>
              <a:rPr lang="en-US" altLang="en-US" dirty="0"/>
              <a:t>Processes within a system may be </a:t>
            </a:r>
            <a:r>
              <a:rPr lang="en-US" altLang="en-US" b="1" i="1" dirty="0"/>
              <a:t>independent</a:t>
            </a:r>
            <a:r>
              <a:rPr lang="en-US" altLang="en-US" b="1" dirty="0"/>
              <a:t> </a:t>
            </a:r>
            <a:r>
              <a:rPr lang="en-US" altLang="en-US" dirty="0"/>
              <a:t>or </a:t>
            </a:r>
            <a:r>
              <a:rPr lang="en-US" altLang="en-US" b="1" i="1" dirty="0"/>
              <a:t>cooperating</a:t>
            </a:r>
          </a:p>
          <a:p>
            <a:r>
              <a:rPr lang="en-US" altLang="en-US" dirty="0"/>
              <a:t>Cooperating process 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r>
              <a:rPr lang="en-US" altLang="en-US" dirty="0"/>
              <a:t>Two models of IPC</a:t>
            </a:r>
          </a:p>
          <a:p>
            <a:pPr lvl="1"/>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a:t>
            </a:r>
          </a:p>
          <a:p>
            <a:pPr lvl="1"/>
            <a:r>
              <a:rPr lang="en-US" altLang="en-US" b="1" dirty="0">
                <a:solidFill>
                  <a:srgbClr val="006699"/>
                </a:solidFill>
                <a:latin typeface="+mj-lt"/>
              </a:rPr>
              <a:t>Message passing</a:t>
            </a:r>
          </a:p>
          <a:p>
            <a:pPr lvl="1"/>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8163CEC-73A6-4E96-880E-3A57C5F4B18D}"/>
              </a:ext>
            </a:extLst>
          </p:cNvPr>
          <p:cNvSpPr>
            <a:spLocks noGrp="1" noChangeArrowheads="1"/>
          </p:cNvSpPr>
          <p:nvPr>
            <p:ph type="title"/>
          </p:nvPr>
        </p:nvSpPr>
        <p:spPr>
          <a:xfrm>
            <a:off x="457200" y="236538"/>
            <a:ext cx="8229600" cy="576262"/>
          </a:xfrm>
        </p:spPr>
        <p:txBody>
          <a:bodyPr/>
          <a:lstStyle/>
          <a:p>
            <a:pPr eaLnBrk="1" hangingPunct="1"/>
            <a:r>
              <a:rPr lang="en-US" altLang="en-US"/>
              <a:t>Objectives</a:t>
            </a:r>
          </a:p>
        </p:txBody>
      </p:sp>
      <p:sp>
        <p:nvSpPr>
          <p:cNvPr id="9219" name="Content Placeholder 2">
            <a:extLst>
              <a:ext uri="{FF2B5EF4-FFF2-40B4-BE49-F238E27FC236}">
                <a16:creationId xmlns:a16="http://schemas.microsoft.com/office/drawing/2014/main" id="{A0DD2938-EA4E-48BC-A833-20DE32AC1BFC}"/>
              </a:ext>
            </a:extLst>
          </p:cNvPr>
          <p:cNvSpPr>
            <a:spLocks noGrp="1" noChangeArrowheads="1"/>
          </p:cNvSpPr>
          <p:nvPr>
            <p:ph idx="1"/>
          </p:nvPr>
        </p:nvSpPr>
        <p:spPr>
          <a:xfrm>
            <a:off x="801688" y="1138238"/>
            <a:ext cx="7745412" cy="4530725"/>
          </a:xfrm>
        </p:spPr>
        <p:txBody>
          <a:bodyPr/>
          <a:lstStyle/>
          <a:p>
            <a:r>
              <a:rPr lang="en-US" altLang="en-US" dirty="0"/>
              <a:t>Identify the separate components of a process and illustrate how they are represented and scheduled in an operating system.</a:t>
            </a:r>
          </a:p>
          <a:p>
            <a:r>
              <a:rPr lang="en-US" altLang="en-US" dirty="0"/>
              <a:t>Describe how processes are created and terminated in an operating system, including developing programs using the appropriate system calls that perform these operations.</a:t>
            </a:r>
          </a:p>
          <a:p>
            <a:r>
              <a:rPr lang="en-US" altLang="en-US" dirty="0"/>
              <a:t>Describe and contrast </a:t>
            </a:r>
            <a:r>
              <a:rPr lang="en-US" altLang="en-US" dirty="0" err="1"/>
              <a:t>interprocess</a:t>
            </a:r>
            <a:r>
              <a:rPr lang="en-US" altLang="en-US" dirty="0"/>
              <a:t> communication using shared memory and message passing.</a:t>
            </a:r>
          </a:p>
          <a:p>
            <a:r>
              <a:rPr lang="en-US" altLang="en-US" dirty="0"/>
              <a:t>Design programs that uses pipes and POSIX shared memory to perform </a:t>
            </a:r>
            <a:r>
              <a:rPr lang="en-US" altLang="en-US" dirty="0" err="1"/>
              <a:t>interprocess</a:t>
            </a:r>
            <a:r>
              <a:rPr lang="en-US" altLang="en-US" dirty="0"/>
              <a:t> communication.</a:t>
            </a:r>
          </a:p>
          <a:p>
            <a:r>
              <a:rPr lang="en-US" altLang="en-US" dirty="0"/>
              <a:t>Describe client-server communication using sockets and remote procedure calls.</a:t>
            </a:r>
          </a:p>
          <a:p>
            <a:r>
              <a:rPr lang="en-US" altLang="en-US" dirty="0"/>
              <a:t>Design kernel modules that interact with the Linux operating system.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en-US" altLang="en-US"/>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solidFill>
                  <a:srgbClr val="000000"/>
                </a:solidFill>
                <a:latin typeface="Arial" panose="020B0604020202020204" pitchFamily="34" charset="0"/>
              </a:rPr>
              <a:t>(a) Shared memory.  		(b) Message passing. </a:t>
            </a:r>
            <a:r>
              <a:rPr kumimoji="0" lang="en-US" altLang="en-US">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Shared Memory</a:t>
            </a:r>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833438" y="1233488"/>
            <a:ext cx="7239751" cy="4385259"/>
          </a:xfrm>
        </p:spPr>
        <p:txBody>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control of the users processes 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pPr>
            <a:r>
              <a:rPr lang="en-US" altLang="en-US" dirty="0"/>
              <a:t>Synchronization is discussed in great details in Chapters 6 &amp; 7.</a:t>
            </a:r>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FFD23-5C9E-6719-84EC-9352FBC3315F}"/>
            </a:ext>
          </a:extLst>
        </p:cNvPr>
        <p:cNvGrpSpPr/>
        <p:nvPr/>
      </p:nvGrpSpPr>
      <p:grpSpPr>
        <a:xfrm>
          <a:off x="0" y="0"/>
          <a:ext cx="0" cy="0"/>
          <a:chOff x="0" y="0"/>
          <a:chExt cx="0" cy="0"/>
        </a:xfrm>
      </p:grpSpPr>
      <p:sp>
        <p:nvSpPr>
          <p:cNvPr id="69634" name="Rectangle 2">
            <a:extLst>
              <a:ext uri="{FF2B5EF4-FFF2-40B4-BE49-F238E27FC236}">
                <a16:creationId xmlns:a16="http://schemas.microsoft.com/office/drawing/2014/main" id="{598FEBC1-13F7-0E50-ECB7-B39285DD3244}"/>
              </a:ext>
            </a:extLst>
          </p:cNvPr>
          <p:cNvSpPr>
            <a:spLocks noGrp="1" noChangeArrowheads="1"/>
          </p:cNvSpPr>
          <p:nvPr>
            <p:ph type="title"/>
          </p:nvPr>
        </p:nvSpPr>
        <p:spPr>
          <a:xfrm>
            <a:off x="1046163" y="265946"/>
            <a:ext cx="8074025" cy="457200"/>
          </a:xfrm>
        </p:spPr>
        <p:txBody>
          <a:bodyPr/>
          <a:lstStyle/>
          <a:p>
            <a:pPr eaLnBrk="1" hangingPunct="1"/>
            <a:r>
              <a:rPr lang="en-US" altLang="en-US" sz="2800" dirty="0"/>
              <a:t>Bounded-Buffer – Shared-Memory Solution</a:t>
            </a:r>
          </a:p>
        </p:txBody>
      </p:sp>
      <p:pic>
        <p:nvPicPr>
          <p:cNvPr id="4" name="Picture 3">
            <a:extLst>
              <a:ext uri="{FF2B5EF4-FFF2-40B4-BE49-F238E27FC236}">
                <a16:creationId xmlns:a16="http://schemas.microsoft.com/office/drawing/2014/main" id="{135FA2CB-631A-68D5-B6B7-BBE2A49D6280}"/>
              </a:ext>
            </a:extLst>
          </p:cNvPr>
          <p:cNvPicPr>
            <a:picLocks noChangeAspect="1"/>
          </p:cNvPicPr>
          <p:nvPr/>
        </p:nvPicPr>
        <p:blipFill>
          <a:blip r:embed="rId3"/>
          <a:stretch>
            <a:fillRect/>
          </a:stretch>
        </p:blipFill>
        <p:spPr>
          <a:xfrm>
            <a:off x="576524" y="1197601"/>
            <a:ext cx="8085773" cy="4665316"/>
          </a:xfrm>
          <a:prstGeom prst="rect">
            <a:avLst/>
          </a:prstGeom>
        </p:spPr>
      </p:pic>
    </p:spTree>
    <p:extLst>
      <p:ext uri="{BB962C8B-B14F-4D97-AF65-F5344CB8AC3E}">
        <p14:creationId xmlns:p14="http://schemas.microsoft.com/office/powerpoint/2010/main" val="3825796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pic>
        <p:nvPicPr>
          <p:cNvPr id="4" name="Picture 3">
            <a:extLst>
              <a:ext uri="{FF2B5EF4-FFF2-40B4-BE49-F238E27FC236}">
                <a16:creationId xmlns:a16="http://schemas.microsoft.com/office/drawing/2014/main" id="{06FFB2AC-0BEB-127E-40E6-F4A067A82C52}"/>
              </a:ext>
            </a:extLst>
          </p:cNvPr>
          <p:cNvPicPr>
            <a:picLocks noChangeAspect="1"/>
          </p:cNvPicPr>
          <p:nvPr/>
        </p:nvPicPr>
        <p:blipFill>
          <a:blip r:embed="rId3"/>
          <a:stretch>
            <a:fillRect/>
          </a:stretch>
        </p:blipFill>
        <p:spPr>
          <a:xfrm>
            <a:off x="1181298" y="989597"/>
            <a:ext cx="6781404" cy="48788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pic>
        <p:nvPicPr>
          <p:cNvPr id="4" name="Picture 3">
            <a:extLst>
              <a:ext uri="{FF2B5EF4-FFF2-40B4-BE49-F238E27FC236}">
                <a16:creationId xmlns:a16="http://schemas.microsoft.com/office/drawing/2014/main" id="{17E17697-4A16-C975-CDE3-D025F1E5F85D}"/>
              </a:ext>
            </a:extLst>
          </p:cNvPr>
          <p:cNvPicPr>
            <a:picLocks noChangeAspect="1"/>
          </p:cNvPicPr>
          <p:nvPr/>
        </p:nvPicPr>
        <p:blipFill>
          <a:blip r:embed="rId3"/>
          <a:stretch>
            <a:fillRect/>
          </a:stretch>
        </p:blipFill>
        <p:spPr>
          <a:xfrm>
            <a:off x="1136276" y="913186"/>
            <a:ext cx="6871447" cy="503162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3" name="Picture 2">
            <a:extLst>
              <a:ext uri="{FF2B5EF4-FFF2-40B4-BE49-F238E27FC236}">
                <a16:creationId xmlns:a16="http://schemas.microsoft.com/office/drawing/2014/main" id="{A2A8BC3B-0274-095E-EC89-69B5801900D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50977" y="714657"/>
            <a:ext cx="7158352" cy="6098861"/>
          </a:xfrm>
          <a:prstGeom prst="rect">
            <a:avLst/>
          </a:prstGeom>
        </p:spPr>
      </p:pic>
      <p:pic>
        <p:nvPicPr>
          <p:cNvPr id="5" name="Picture 4">
            <a:extLst>
              <a:ext uri="{FF2B5EF4-FFF2-40B4-BE49-F238E27FC236}">
                <a16:creationId xmlns:a16="http://schemas.microsoft.com/office/drawing/2014/main" id="{D2DE1EB3-A24F-C13A-1B61-14F76E508C87}"/>
              </a:ext>
            </a:extLst>
          </p:cNvPr>
          <p:cNvPicPr>
            <a:picLocks noChangeAspect="1"/>
          </p:cNvPicPr>
          <p:nvPr/>
        </p:nvPicPr>
        <p:blipFill>
          <a:blip r:embed="rId5"/>
          <a:stretch>
            <a:fillRect/>
          </a:stretch>
        </p:blipFill>
        <p:spPr>
          <a:xfrm>
            <a:off x="5452373" y="913820"/>
            <a:ext cx="3209733" cy="713274"/>
          </a:xfrm>
          <a:prstGeom prst="rect">
            <a:avLst/>
          </a:prstGeom>
          <a:solidFill>
            <a:srgbClr val="FF0000"/>
          </a:solidFill>
        </p:spPr>
      </p:pic>
      <p:cxnSp>
        <p:nvCxnSpPr>
          <p:cNvPr id="11" name="Straight Arrow Connector 10">
            <a:extLst>
              <a:ext uri="{FF2B5EF4-FFF2-40B4-BE49-F238E27FC236}">
                <a16:creationId xmlns:a16="http://schemas.microsoft.com/office/drawing/2014/main" id="{38B267B5-3E7F-ED47-8CB4-99E1B9909118}"/>
              </a:ext>
            </a:extLst>
          </p:cNvPr>
          <p:cNvCxnSpPr>
            <a:cxnSpLocks/>
          </p:cNvCxnSpPr>
          <p:nvPr/>
        </p:nvCxnSpPr>
        <p:spPr bwMode="auto">
          <a:xfrm flipH="1">
            <a:off x="2286000" y="2312894"/>
            <a:ext cx="585554" cy="0"/>
          </a:xfrm>
          <a:prstGeom prst="straightConnector1">
            <a:avLst/>
          </a:prstGeom>
          <a:solidFill>
            <a:schemeClr val="accent1"/>
          </a:solidFill>
          <a:ln w="63500" cap="flat" cmpd="sng" algn="ctr">
            <a:solidFill>
              <a:srgbClr val="FF0000"/>
            </a:solidFill>
            <a:prstDash val="solid"/>
            <a:round/>
            <a:headEnd type="none" w="med" len="med"/>
            <a:tailEnd type="triangle"/>
          </a:ln>
          <a:effec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3" name="Picture 2">
            <a:extLst>
              <a:ext uri="{FF2B5EF4-FFF2-40B4-BE49-F238E27FC236}">
                <a16:creationId xmlns:a16="http://schemas.microsoft.com/office/drawing/2014/main" id="{F47F340C-9AF3-667B-38F8-AD0A73DE574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2333" y="1190065"/>
            <a:ext cx="8841667" cy="471319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4AAB9-B825-719A-19EC-55B7908425FA}"/>
            </a:ext>
          </a:extLst>
        </p:cNvPr>
        <p:cNvGrpSpPr/>
        <p:nvPr/>
      </p:nvGrpSpPr>
      <p:grpSpPr>
        <a:xfrm>
          <a:off x="0" y="0"/>
          <a:ext cx="0" cy="0"/>
          <a:chOff x="0" y="0"/>
          <a:chExt cx="0" cy="0"/>
        </a:xfrm>
      </p:grpSpPr>
      <p:sp>
        <p:nvSpPr>
          <p:cNvPr id="100354" name="Title 1">
            <a:extLst>
              <a:ext uri="{FF2B5EF4-FFF2-40B4-BE49-F238E27FC236}">
                <a16:creationId xmlns:a16="http://schemas.microsoft.com/office/drawing/2014/main" id="{5A9A62F4-1085-4329-F58B-1B6C64718191}"/>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3" name="Picture 2">
            <a:extLst>
              <a:ext uri="{FF2B5EF4-FFF2-40B4-BE49-F238E27FC236}">
                <a16:creationId xmlns:a16="http://schemas.microsoft.com/office/drawing/2014/main" id="{A5F43C6D-664B-6AFE-6874-59FC48CE36B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46729" y="941294"/>
            <a:ext cx="8657216" cy="5472953"/>
          </a:xfrm>
          <a:prstGeom prst="rect">
            <a:avLst/>
          </a:prstGeom>
        </p:spPr>
      </p:pic>
      <p:cxnSp>
        <p:nvCxnSpPr>
          <p:cNvPr id="4" name="Straight Arrow Connector 3">
            <a:extLst>
              <a:ext uri="{FF2B5EF4-FFF2-40B4-BE49-F238E27FC236}">
                <a16:creationId xmlns:a16="http://schemas.microsoft.com/office/drawing/2014/main" id="{05EC88C5-8689-6754-5C02-4A38A97B2DA8}"/>
              </a:ext>
            </a:extLst>
          </p:cNvPr>
          <p:cNvCxnSpPr>
            <a:cxnSpLocks/>
          </p:cNvCxnSpPr>
          <p:nvPr/>
        </p:nvCxnSpPr>
        <p:spPr bwMode="auto">
          <a:xfrm flipH="1">
            <a:off x="2864225" y="5069541"/>
            <a:ext cx="981634" cy="0"/>
          </a:xfrm>
          <a:prstGeom prst="straightConnector1">
            <a:avLst/>
          </a:prstGeom>
          <a:solidFill>
            <a:schemeClr val="accent1"/>
          </a:solidFill>
          <a:ln w="1270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21114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en-US" altLang="en-US"/>
              <a:t>Process Concept</a:t>
            </a: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793750" y="1206500"/>
            <a:ext cx="7624536" cy="4758871"/>
          </a:xfrm>
        </p:spPr>
        <p:txBody>
          <a:bodyPr/>
          <a:lstStyle/>
          <a:p>
            <a:pPr>
              <a:lnSpc>
                <a:spcPct val="90000"/>
              </a:lnSpc>
            </a:pPr>
            <a:r>
              <a:rPr lang="en-US" altLang="en-US" dirty="0"/>
              <a:t>An operating system executes a variety of programs that run as a process.</a:t>
            </a:r>
          </a:p>
          <a:p>
            <a:pPr>
              <a:lnSpc>
                <a:spcPct val="90000"/>
              </a:lnSpc>
            </a:pPr>
            <a:r>
              <a:rPr lang="en-US" altLang="en-US" b="1" dirty="0">
                <a:solidFill>
                  <a:srgbClr val="006699"/>
                </a:solidFill>
                <a:latin typeface="+mj-lt"/>
              </a:rPr>
              <a:t>Process</a:t>
            </a:r>
            <a:r>
              <a:rPr lang="en-US" altLang="en-US" dirty="0"/>
              <a:t> – a program in execution; process execution must progress in sequential fashion. No parallel execution of instructions of a  single process</a:t>
            </a:r>
          </a:p>
          <a:p>
            <a:r>
              <a:rPr lang="en-US" altLang="en-US" dirty="0"/>
              <a:t>Multiple parts</a:t>
            </a:r>
          </a:p>
          <a:p>
            <a:pPr lvl="1"/>
            <a:r>
              <a:rPr lang="en-US" altLang="en-US" dirty="0"/>
              <a:t>The program code, also called </a:t>
            </a:r>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section</a:t>
            </a:r>
          </a:p>
          <a:p>
            <a:pPr lvl="1"/>
            <a:r>
              <a:rPr lang="en-US" altLang="en-US" dirty="0"/>
              <a:t>Current activity including</a:t>
            </a:r>
            <a:r>
              <a:rPr lang="en-US" altLang="en-US" b="1" dirty="0">
                <a:solidFill>
                  <a:srgbClr val="3366FF"/>
                </a:solidFill>
              </a:rPr>
              <a:t> </a:t>
            </a:r>
            <a:r>
              <a:rPr lang="en-US" altLang="en-US" b="1" dirty="0">
                <a:solidFill>
                  <a:srgbClr val="006699"/>
                </a:solidFill>
                <a:latin typeface="+mj-lt"/>
              </a:rPr>
              <a:t>program</a:t>
            </a:r>
            <a:r>
              <a:rPr lang="en-US" altLang="en-US" b="1" dirty="0"/>
              <a:t> </a:t>
            </a:r>
            <a:r>
              <a:rPr lang="en-US" altLang="en-US" b="1" dirty="0">
                <a:solidFill>
                  <a:srgbClr val="006699"/>
                </a:solidFill>
                <a:latin typeface="+mj-lt"/>
              </a:rPr>
              <a:t>counter</a:t>
            </a:r>
            <a:r>
              <a:rPr lang="en-US" altLang="en-US" dirty="0"/>
              <a:t>, processor registers</a:t>
            </a:r>
          </a:p>
          <a:p>
            <a:pPr lvl="1"/>
            <a:r>
              <a:rPr lang="en-US" altLang="en-US" b="1" dirty="0">
                <a:solidFill>
                  <a:srgbClr val="006699"/>
                </a:solidFill>
                <a:latin typeface="+mj-lt"/>
              </a:rPr>
              <a:t>Stack</a:t>
            </a:r>
            <a:r>
              <a:rPr lang="en-US" altLang="en-US" b="1" dirty="0"/>
              <a:t> </a:t>
            </a:r>
            <a:r>
              <a:rPr lang="en-US" altLang="en-US" dirty="0"/>
              <a:t>containing temporary data</a:t>
            </a:r>
          </a:p>
          <a:p>
            <a:pPr lvl="2"/>
            <a:r>
              <a:rPr lang="en-US" altLang="en-US" dirty="0"/>
              <a:t>Function parameters, return addresses, local variables</a:t>
            </a:r>
          </a:p>
          <a:p>
            <a:pPr lvl="1"/>
            <a:r>
              <a:rPr lang="en-US" altLang="en-US" b="1" dirty="0">
                <a:solidFill>
                  <a:srgbClr val="006699"/>
                </a:solidFill>
                <a:latin typeface="+mj-lt"/>
              </a:rPr>
              <a:t>Data</a:t>
            </a:r>
            <a:r>
              <a:rPr lang="en-US" altLang="en-US" b="1" dirty="0">
                <a:solidFill>
                  <a:srgbClr val="3366FF"/>
                </a:solidFill>
              </a:rPr>
              <a:t> </a:t>
            </a:r>
            <a:r>
              <a:rPr lang="en-US" altLang="en-US" b="1" dirty="0">
                <a:solidFill>
                  <a:srgbClr val="006699"/>
                </a:solidFill>
                <a:latin typeface="+mj-lt"/>
              </a:rPr>
              <a:t>section</a:t>
            </a:r>
            <a:r>
              <a:rPr lang="en-US" altLang="en-US" b="1" dirty="0"/>
              <a:t> </a:t>
            </a:r>
            <a:r>
              <a:rPr lang="en-US" altLang="en-US" dirty="0"/>
              <a:t>containing global variables</a:t>
            </a:r>
          </a:p>
          <a:p>
            <a:pPr lvl="1"/>
            <a:r>
              <a:rPr lang="en-US" altLang="en-US" b="1" dirty="0">
                <a:solidFill>
                  <a:srgbClr val="006699"/>
                </a:solidFill>
                <a:latin typeface="+mj-lt"/>
              </a:rPr>
              <a:t>Heap</a:t>
            </a:r>
            <a:r>
              <a:rPr lang="en-US" altLang="en-US" b="1" dirty="0"/>
              <a:t> </a:t>
            </a:r>
            <a:r>
              <a:rPr lang="en-US" altLang="en-US" dirty="0"/>
              <a:t>containing memory dynamically allocated during run time</a:t>
            </a:r>
          </a:p>
          <a:p>
            <a:pPr>
              <a:lnSpc>
                <a:spcPct val="90000"/>
              </a:lnSpc>
              <a:buFont typeface="Monotype Sorts" pitchFamily="-84" charset="2"/>
              <a:buNone/>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874713" y="1154113"/>
            <a:ext cx="7588250" cy="4530725"/>
          </a:xfrm>
        </p:spPr>
        <p:txBody>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b="1"/>
              <a:t>Ordinary pipes </a:t>
            </a:r>
            <a:r>
              <a:rPr lang="en-US" altLang="en-US"/>
              <a:t>– cannot be accessed  from outside the process that created it. Typically, a parent process creates a pipe and uses it to communicate with a child process that it created. </a:t>
            </a:r>
          </a:p>
          <a:p>
            <a:r>
              <a:rPr lang="en-US" altLang="en-US" b="1"/>
              <a:t>Named pipes </a:t>
            </a:r>
            <a:r>
              <a:rPr lang="en-US" altLang="en-US"/>
              <a:t>– can be accessed without a parent-child relationship.</a:t>
            </a:r>
          </a:p>
          <a:p>
            <a:pPr>
              <a:buFont typeface="Monotype Sorts" pitchFamily="-84" charset="2"/>
              <a:buNone/>
            </a:pPr>
            <a:endParaRPr lang="en-US" altLang="en-US"/>
          </a:p>
          <a:p>
            <a:pPr lvl="1"/>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r>
              <a:rPr lang="en-US" altLang="en-US" dirty="0"/>
              <a:t>Ordinary Pipes</a:t>
            </a:r>
            <a:r>
              <a:rPr lang="en-US" altLang="en-US" b="1" dirty="0"/>
              <a:t> </a:t>
            </a:r>
            <a:r>
              <a:rPr lang="en-US" altLang="en-US" dirty="0"/>
              <a:t>allow communication in standard producer-consumer style</a:t>
            </a:r>
          </a:p>
          <a:p>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r>
              <a:rPr lang="en-US" altLang="en-US" b="1" dirty="0">
                <a:solidFill>
                  <a:srgbClr val="FF0000"/>
                </a:solidFill>
              </a:rPr>
              <a:t>Ordinary pipes are therefore unidirectional</a:t>
            </a:r>
          </a:p>
          <a:p>
            <a:r>
              <a:rPr lang="en-US" altLang="en-US" dirty="0"/>
              <a:t>Require parent-child relationship between communicating processes</a:t>
            </a:r>
          </a:p>
          <a:p>
            <a:pPr>
              <a:buFont typeface="Monotype Sorts" pitchFamily="-84" charset="2"/>
              <a:buNone/>
            </a:pPr>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pPr>
              <a:buFont typeface="Monotype Sorts" pitchFamily="-84" charset="2"/>
              <a:buNone/>
            </a:pPr>
            <a:endParaRPr lang="en-US" altLang="en-US" sz="800" dirty="0"/>
          </a:p>
          <a:p>
            <a:r>
              <a:rPr lang="en-US" altLang="en-US" dirty="0"/>
              <a:t>Windows calls these </a:t>
            </a:r>
            <a:r>
              <a:rPr lang="en-US" altLang="en-US" b="1" dirty="0">
                <a:solidFill>
                  <a:srgbClr val="006699"/>
                </a:solidFill>
                <a:latin typeface="+mj-lt"/>
              </a:rPr>
              <a:t>anonymous</a:t>
            </a:r>
            <a:r>
              <a:rPr lang="en-US" altLang="en-US" b="1" dirty="0">
                <a:solidFill>
                  <a:srgbClr val="0000FF"/>
                </a:solidFill>
              </a:rPr>
              <a:t> </a:t>
            </a:r>
            <a:r>
              <a:rPr lang="en-US" altLang="en-US" b="1" dirty="0">
                <a:solidFill>
                  <a:srgbClr val="006699"/>
                </a:solidFill>
                <a:latin typeface="+mj-lt"/>
              </a:rPr>
              <a:t>pipes</a:t>
            </a: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530600"/>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F41EF-A56E-9F1E-DA92-2F085E0B9583}"/>
            </a:ext>
          </a:extLst>
        </p:cNvPr>
        <p:cNvGrpSpPr/>
        <p:nvPr/>
      </p:nvGrpSpPr>
      <p:grpSpPr>
        <a:xfrm>
          <a:off x="0" y="0"/>
          <a:ext cx="0" cy="0"/>
          <a:chOff x="0" y="0"/>
          <a:chExt cx="0" cy="0"/>
        </a:xfrm>
      </p:grpSpPr>
      <p:sp>
        <p:nvSpPr>
          <p:cNvPr id="113666" name="Title 6">
            <a:extLst>
              <a:ext uri="{FF2B5EF4-FFF2-40B4-BE49-F238E27FC236}">
                <a16:creationId xmlns:a16="http://schemas.microsoft.com/office/drawing/2014/main" id="{05A04036-6D60-4D18-5AB2-A6F7CE12C32C}"/>
              </a:ext>
            </a:extLst>
          </p:cNvPr>
          <p:cNvSpPr>
            <a:spLocks noGrp="1" noChangeArrowheads="1"/>
          </p:cNvSpPr>
          <p:nvPr>
            <p:ph type="title"/>
          </p:nvPr>
        </p:nvSpPr>
        <p:spPr>
          <a:xfrm>
            <a:off x="6373906" y="887506"/>
            <a:ext cx="2528046" cy="1075765"/>
          </a:xfrm>
        </p:spPr>
        <p:txBody>
          <a:bodyPr/>
          <a:lstStyle/>
          <a:p>
            <a:r>
              <a:rPr lang="en-US" altLang="en-US" dirty="0"/>
              <a:t>Ordinary Pipes</a:t>
            </a:r>
          </a:p>
        </p:txBody>
      </p:sp>
      <p:pic>
        <p:nvPicPr>
          <p:cNvPr id="4" name="Picture 3">
            <a:extLst>
              <a:ext uri="{FF2B5EF4-FFF2-40B4-BE49-F238E27FC236}">
                <a16:creationId xmlns:a16="http://schemas.microsoft.com/office/drawing/2014/main" id="{CB7F9190-1189-AA92-ED98-DE93E66FFA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42048" y="-1"/>
            <a:ext cx="6086320" cy="6858001"/>
          </a:xfrm>
          <a:prstGeom prst="rect">
            <a:avLst/>
          </a:prstGeom>
        </p:spPr>
      </p:pic>
    </p:spTree>
    <p:extLst>
      <p:ext uri="{BB962C8B-B14F-4D97-AF65-F5344CB8AC3E}">
        <p14:creationId xmlns:p14="http://schemas.microsoft.com/office/powerpoint/2010/main" val="438060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r>
              <a:rPr lang="en-US" altLang="en-US"/>
              <a:t>Named Pipes are more powerful than ordinary pipes</a:t>
            </a:r>
          </a:p>
          <a:p>
            <a:r>
              <a:rPr lang="en-US" altLang="en-US"/>
              <a:t>Communication is bidirectional</a:t>
            </a:r>
          </a:p>
          <a:p>
            <a:r>
              <a:rPr lang="en-US" altLang="en-US"/>
              <a:t>No parent-child relationship is necessary between the communicating processes</a:t>
            </a:r>
          </a:p>
          <a:p>
            <a:r>
              <a:rPr lang="en-US" altLang="en-US"/>
              <a:t>Several processes can use the named pipe for communication</a:t>
            </a:r>
          </a:p>
          <a:p>
            <a:r>
              <a:rPr lang="en-US" altLang="en-US"/>
              <a:t>Provided on both UNIX and Windows systems</a:t>
            </a:r>
          </a:p>
          <a:p>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42AC2-244C-7359-45D4-8C76B929E0AC}"/>
            </a:ext>
          </a:extLst>
        </p:cNvPr>
        <p:cNvGrpSpPr/>
        <p:nvPr/>
      </p:nvGrpSpPr>
      <p:grpSpPr>
        <a:xfrm>
          <a:off x="0" y="0"/>
          <a:ext cx="0" cy="0"/>
          <a:chOff x="0" y="0"/>
          <a:chExt cx="0" cy="0"/>
        </a:xfrm>
      </p:grpSpPr>
      <p:sp>
        <p:nvSpPr>
          <p:cNvPr id="115714" name="Title 6">
            <a:extLst>
              <a:ext uri="{FF2B5EF4-FFF2-40B4-BE49-F238E27FC236}">
                <a16:creationId xmlns:a16="http://schemas.microsoft.com/office/drawing/2014/main" id="{5D357F3F-9B72-E7FA-1989-FA444D4D2DE1}"/>
              </a:ext>
            </a:extLst>
          </p:cNvPr>
          <p:cNvSpPr>
            <a:spLocks noGrp="1" noChangeArrowheads="1"/>
          </p:cNvSpPr>
          <p:nvPr>
            <p:ph type="title"/>
          </p:nvPr>
        </p:nvSpPr>
        <p:spPr>
          <a:xfrm>
            <a:off x="473075" y="217488"/>
            <a:ext cx="8229600" cy="576262"/>
          </a:xfrm>
        </p:spPr>
        <p:txBody>
          <a:bodyPr/>
          <a:lstStyle/>
          <a:p>
            <a:r>
              <a:rPr lang="en-US" altLang="en-US" dirty="0"/>
              <a:t>Named Pipes (FIFOs)</a:t>
            </a:r>
          </a:p>
        </p:txBody>
      </p:sp>
      <p:sp>
        <p:nvSpPr>
          <p:cNvPr id="115715" name="Content Placeholder 7">
            <a:extLst>
              <a:ext uri="{FF2B5EF4-FFF2-40B4-BE49-F238E27FC236}">
                <a16:creationId xmlns:a16="http://schemas.microsoft.com/office/drawing/2014/main" id="{FE289A27-0A95-FD08-BF41-813FCB5CE17C}"/>
              </a:ext>
            </a:extLst>
          </p:cNvPr>
          <p:cNvSpPr>
            <a:spLocks noGrp="1" noChangeArrowheads="1"/>
          </p:cNvSpPr>
          <p:nvPr>
            <p:ph idx="1"/>
          </p:nvPr>
        </p:nvSpPr>
        <p:spPr>
          <a:xfrm>
            <a:off x="885825" y="1233488"/>
            <a:ext cx="7651750" cy="4530725"/>
          </a:xfrm>
        </p:spPr>
        <p:txBody>
          <a:bodyPr/>
          <a:lstStyle/>
          <a:p>
            <a:pPr>
              <a:buFont typeface="+mj-lt"/>
              <a:buAutoNum type="arabicPeriod"/>
            </a:pPr>
            <a:r>
              <a:rPr lang="en-US" b="1" dirty="0"/>
              <a:t>Persistence</a:t>
            </a:r>
            <a:r>
              <a:rPr lang="en-US" dirty="0"/>
              <a:t>: They are stored as files in the file system and can be accessed by any process as long as they have the necessary permissions. Unrelated processes can communicate using them.</a:t>
            </a:r>
          </a:p>
          <a:p>
            <a:pPr>
              <a:buFont typeface="+mj-lt"/>
              <a:buAutoNum type="arabicPeriod"/>
            </a:pPr>
            <a:r>
              <a:rPr lang="en-US" b="1" dirty="0"/>
              <a:t>Bidirectional Communication</a:t>
            </a:r>
            <a:r>
              <a:rPr lang="en-US" dirty="0"/>
              <a:t>: Multiple processes can write to and read from the same named pipe. Pipes are unidirectional.</a:t>
            </a:r>
          </a:p>
          <a:p>
            <a:pPr>
              <a:buFont typeface="+mj-lt"/>
              <a:buAutoNum type="arabicPeriod"/>
            </a:pPr>
            <a:r>
              <a:rPr lang="en-US" b="1" dirty="0"/>
              <a:t>Synchronization</a:t>
            </a:r>
            <a:r>
              <a:rPr lang="en-US" dirty="0"/>
              <a:t>: Named pipes provide a natural synchronization mechanism. Processes can block when reading from an empty pipe or writing to a full pipe, allowing them to synchronize their activities effectively.</a:t>
            </a:r>
          </a:p>
          <a:p>
            <a:pPr>
              <a:buFont typeface="+mj-lt"/>
              <a:buAutoNum type="arabicPeriod"/>
            </a:pPr>
            <a:r>
              <a:rPr lang="en-US" b="1" dirty="0"/>
              <a:t>Multiple Readers/Writers</a:t>
            </a:r>
            <a:r>
              <a:rPr lang="en-US" dirty="0"/>
              <a:t>: Named pipes allow multiple processes to read from or write to the pipe simultaneously. This feature enables more flexible communication patterns and can be useful in scenarios where multiple processes need to access the same data concurrently.</a:t>
            </a:r>
          </a:p>
        </p:txBody>
      </p:sp>
    </p:spTree>
    <p:extLst>
      <p:ext uri="{BB962C8B-B14F-4D97-AF65-F5344CB8AC3E}">
        <p14:creationId xmlns:p14="http://schemas.microsoft.com/office/powerpoint/2010/main" val="3488353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8F092-EE8E-F631-7BBD-ED97B4146A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D15E37-B487-432F-1B48-0F0AAE13A4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45586" y="0"/>
            <a:ext cx="8173038" cy="6858000"/>
          </a:xfrm>
          <a:prstGeom prst="rect">
            <a:avLst/>
          </a:prstGeom>
        </p:spPr>
      </p:pic>
      <p:sp>
        <p:nvSpPr>
          <p:cNvPr id="115714" name="Title 6">
            <a:extLst>
              <a:ext uri="{FF2B5EF4-FFF2-40B4-BE49-F238E27FC236}">
                <a16:creationId xmlns:a16="http://schemas.microsoft.com/office/drawing/2014/main" id="{9D8B9067-4D20-6993-26D6-7FC5108BFF9E}"/>
              </a:ext>
            </a:extLst>
          </p:cNvPr>
          <p:cNvSpPr>
            <a:spLocks noGrp="1" noChangeArrowheads="1"/>
          </p:cNvSpPr>
          <p:nvPr>
            <p:ph type="title"/>
          </p:nvPr>
        </p:nvSpPr>
        <p:spPr>
          <a:xfrm>
            <a:off x="6938681" y="217488"/>
            <a:ext cx="1763993" cy="1197212"/>
          </a:xfrm>
        </p:spPr>
        <p:txBody>
          <a:bodyPr/>
          <a:lstStyle/>
          <a:p>
            <a:r>
              <a:rPr lang="en-US" altLang="en-US" dirty="0"/>
              <a:t>Named Pipes</a:t>
            </a:r>
          </a:p>
        </p:txBody>
      </p:sp>
      <p:pic>
        <p:nvPicPr>
          <p:cNvPr id="6" name="Picture 5">
            <a:extLst>
              <a:ext uri="{FF2B5EF4-FFF2-40B4-BE49-F238E27FC236}">
                <a16:creationId xmlns:a16="http://schemas.microsoft.com/office/drawing/2014/main" id="{77DC2341-6C55-AF7A-4EB2-11A7B2FEC11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4208250" y="217488"/>
            <a:ext cx="2262231" cy="1398007"/>
          </a:xfrm>
          <a:prstGeom prst="rect">
            <a:avLst/>
          </a:prstGeom>
        </p:spPr>
      </p:pic>
    </p:spTree>
    <p:extLst>
      <p:ext uri="{BB962C8B-B14F-4D97-AF65-F5344CB8AC3E}">
        <p14:creationId xmlns:p14="http://schemas.microsoft.com/office/powerpoint/2010/main" val="4286119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en-US" altLang="en-US"/>
              <a:t>Process Concept (Cont.)</a:t>
            </a:r>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793750" y="1203325"/>
            <a:ext cx="6949621" cy="4595132"/>
          </a:xfrm>
        </p:spPr>
        <p:txBody>
          <a:bodyPr/>
          <a:lstStyle/>
          <a:p>
            <a:r>
              <a:rPr lang="en-US" altLang="en-US" dirty="0"/>
              <a:t>Program is </a:t>
            </a:r>
            <a:r>
              <a:rPr lang="en-US" altLang="en-US" b="1" dirty="0"/>
              <a:t>passive</a:t>
            </a:r>
            <a:r>
              <a:rPr lang="en-US" altLang="en-US" dirty="0"/>
              <a:t> entity stored on disk (</a:t>
            </a:r>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r>
              <a:rPr lang="en-US" altLang="en-US" dirty="0"/>
              <a:t>); process is </a:t>
            </a:r>
            <a:r>
              <a:rPr lang="en-US" altLang="en-US" b="1" dirty="0"/>
              <a:t>active</a:t>
            </a:r>
            <a:r>
              <a:rPr lang="en-US" altLang="en-US" b="1" i="1" dirty="0"/>
              <a:t> </a:t>
            </a:r>
          </a:p>
          <a:p>
            <a:pPr lvl="1"/>
            <a:r>
              <a:rPr lang="en-US" altLang="en-US" dirty="0"/>
              <a:t>Program becomes process when an executable file is loaded into memory</a:t>
            </a:r>
          </a:p>
          <a:p>
            <a:r>
              <a:rPr lang="en-US" altLang="en-US" dirty="0"/>
              <a:t>Execution of program started via GUI mouse clicks, command line entry of its name, etc.</a:t>
            </a:r>
          </a:p>
          <a:p>
            <a:r>
              <a:rPr lang="en-US" altLang="en-US" dirty="0"/>
              <a:t>One program can be several processes</a:t>
            </a:r>
          </a:p>
          <a:p>
            <a:pPr lvl="1"/>
            <a:r>
              <a:rPr lang="en-US" altLang="en-US" dirty="0"/>
              <a:t>Consider multiple users executing the same program</a:t>
            </a:r>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en-US" altLang="en-US"/>
              <a:t>Process in Memory</a:t>
            </a:r>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r>
              <a:rPr lang="en-US" altLang="en-US" dirty="0"/>
              <a:t>Memory Layout of a C Program</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701800"/>
            <a:ext cx="722788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en-US" altLang="en-US"/>
              <a:t>Process State</a:t>
            </a: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3254375"/>
          </a:xfrm>
        </p:spPr>
        <p:txBody>
          <a:bodyPr/>
          <a:lstStyle/>
          <a:p>
            <a:r>
              <a:rPr lang="en-US" altLang="en-US" dirty="0"/>
              <a:t>As a process executes, it changes </a:t>
            </a:r>
            <a:r>
              <a:rPr lang="en-US" altLang="en-US" b="1" dirty="0">
                <a:solidFill>
                  <a:srgbClr val="006699"/>
                </a:solidFill>
                <a:latin typeface="+mj-lt"/>
              </a:rPr>
              <a:t>state</a:t>
            </a:r>
          </a:p>
          <a:p>
            <a:pPr lvl="1"/>
            <a:r>
              <a:rPr lang="en-US" altLang="en-US" b="1" dirty="0"/>
              <a:t>New</a:t>
            </a:r>
            <a:r>
              <a:rPr lang="en-US" altLang="en-US" dirty="0"/>
              <a:t>:  The process is being created</a:t>
            </a:r>
          </a:p>
          <a:p>
            <a:pPr lvl="1"/>
            <a:r>
              <a:rPr lang="en-US" altLang="en-US" b="1" dirty="0"/>
              <a:t>Running</a:t>
            </a:r>
            <a:r>
              <a:rPr lang="en-US" altLang="en-US" dirty="0"/>
              <a:t>:  Instructions are being executed</a:t>
            </a:r>
          </a:p>
          <a:p>
            <a:pPr lvl="1"/>
            <a:r>
              <a:rPr lang="en-US" altLang="en-US" b="1" dirty="0"/>
              <a:t>Waiting</a:t>
            </a:r>
            <a:r>
              <a:rPr lang="en-US" altLang="en-US" dirty="0"/>
              <a:t>:  The process is waiting for some event to occur</a:t>
            </a:r>
          </a:p>
          <a:p>
            <a:pPr lvl="1"/>
            <a:r>
              <a:rPr lang="en-US" altLang="en-US" b="1" dirty="0"/>
              <a:t>Ready</a:t>
            </a:r>
            <a:r>
              <a:rPr lang="en-US" altLang="en-US" dirty="0"/>
              <a:t>:  The process is waiting to be assigned to a processor</a:t>
            </a:r>
          </a:p>
          <a:p>
            <a:pPr lvl="1"/>
            <a:r>
              <a:rPr lang="en-US" altLang="en-US" b="1" dirty="0"/>
              <a:t>Terminated</a:t>
            </a:r>
            <a:r>
              <a:rPr lang="en-US" altLang="en-US" dirty="0"/>
              <a:t>:  The process has finished execution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en-US" altLang="en-US"/>
              <a:t>Diagram of Process State</a:t>
            </a:r>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16813</TotalTime>
  <Words>2056</Words>
  <Application>Microsoft Office PowerPoint</Application>
  <PresentationFormat>On-screen Show (4:3)</PresentationFormat>
  <Paragraphs>230</Paragraphs>
  <Slides>46</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Courier New</vt:lpstr>
      <vt:lpstr>Helvetica</vt:lpstr>
      <vt:lpstr>Monotype Sorts</vt:lpstr>
      <vt:lpstr>Times New Roman</vt:lpstr>
      <vt:lpstr>Verdana</vt:lpstr>
      <vt:lpstr>Webdings</vt:lpstr>
      <vt:lpstr>Wingdings</vt:lpstr>
      <vt:lpstr>os-8</vt:lpstr>
      <vt:lpstr>Chapter 3:  Processes</vt:lpstr>
      <vt:lpstr>Outline</vt:lpstr>
      <vt:lpstr>Objectives</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A Tree of Processes in Linux</vt:lpstr>
      <vt:lpstr>C Program Forking Separate Process</vt:lpstr>
      <vt:lpstr>Creating a Separate Process via Windows API</vt:lpstr>
      <vt:lpstr>Process Termination</vt:lpstr>
      <vt:lpstr>Process Termination</vt:lpstr>
      <vt:lpstr>Android Process Importance Hierarchy</vt:lpstr>
      <vt:lpstr>Multiprocess Architecture – Chrome Browser</vt:lpstr>
      <vt:lpstr>Interprocess Communication</vt:lpstr>
      <vt:lpstr>Communications Models </vt:lpstr>
      <vt:lpstr>Producer-Consumer Problem</vt:lpstr>
      <vt:lpstr>IPC – Shared Memory</vt:lpstr>
      <vt:lpstr>Bounded-Buffer – Shared-Memory Solution</vt:lpstr>
      <vt:lpstr>Producer Process – Shared Memory</vt:lpstr>
      <vt:lpstr>Consumer Process – Shared Memory</vt:lpstr>
      <vt:lpstr>Examples of IPC Systems - POSIX</vt:lpstr>
      <vt:lpstr>IPC POSIX Producer</vt:lpstr>
      <vt:lpstr>IPC POSIX Consumer</vt:lpstr>
      <vt:lpstr>IPC POSIX Consumer</vt:lpstr>
      <vt:lpstr>Pipes</vt:lpstr>
      <vt:lpstr>Ordinary Pipes</vt:lpstr>
      <vt:lpstr>Ordinary Pipes</vt:lpstr>
      <vt:lpstr>Named Pipes</vt:lpstr>
      <vt:lpstr>Named Pipes (FIFOs)</vt:lpstr>
      <vt:lpstr>Named Pipes</vt:lpstr>
      <vt:lpstr>End of Chapter 3</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Nadeem Kafi</cp:lastModifiedBy>
  <cp:revision>357</cp:revision>
  <cp:lastPrinted>2013-10-02T18:16:40Z</cp:lastPrinted>
  <dcterms:created xsi:type="dcterms:W3CDTF">2011-01-13T23:43:38Z</dcterms:created>
  <dcterms:modified xsi:type="dcterms:W3CDTF">2024-02-16T12:35:44Z</dcterms:modified>
</cp:coreProperties>
</file>